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1"/>
  </p:sldMasterIdLst>
  <p:notesMasterIdLst>
    <p:notesMasterId r:id="rId13"/>
  </p:notesMasterIdLst>
  <p:sldIdLst>
    <p:sldId id="256" r:id="rId2"/>
    <p:sldId id="303" r:id="rId3"/>
    <p:sldId id="304" r:id="rId4"/>
    <p:sldId id="305" r:id="rId5"/>
    <p:sldId id="306" r:id="rId6"/>
    <p:sldId id="307" r:id="rId7"/>
    <p:sldId id="308" r:id="rId8"/>
    <p:sldId id="309" r:id="rId9"/>
    <p:sldId id="310" r:id="rId10"/>
    <p:sldId id="312" r:id="rId11"/>
    <p:sldId id="300"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atson2163" initials="vw" lastIdx="1" clrIdx="0">
    <p:extLst>
      <p:ext uri="{19B8F6BF-5375-455C-9EA6-DF929625EA0E}">
        <p15:presenceInfo xmlns:p15="http://schemas.microsoft.com/office/powerpoint/2012/main" userId="watson2163" providerId="None"/>
      </p:ext>
    </p:extLst>
  </p:cmAuthor>
  <p:cmAuthor id="2" name="Marcy A. Esbjerg" initials="MAE" lastIdx="2" clrIdx="1">
    <p:extLst>
      <p:ext uri="{19B8F6BF-5375-455C-9EA6-DF929625EA0E}">
        <p15:presenceInfo xmlns:p15="http://schemas.microsoft.com/office/powerpoint/2012/main" userId="S::mesbjerg@pascocountyfl.net::30b77749-5bb3-4c5e-b10a-d2531573bad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0" autoAdjust="0"/>
  </p:normalViewPr>
  <p:slideViewPr>
    <p:cSldViewPr snapToGrid="0">
      <p:cViewPr varScale="1">
        <p:scale>
          <a:sx n="114" d="100"/>
          <a:sy n="114" d="100"/>
        </p:scale>
        <p:origin x="111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10FD6E-0D5F-4D43-9579-5CDF38005F7F}" type="datetimeFigureOut">
              <a:rPr lang="en-US" smtClean="0"/>
              <a:t>6/5/2024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E545B7-6F5A-4814-9820-2C919E00AC3C}" type="slidenum">
              <a:rPr lang="en-US" smtClean="0"/>
              <a:t>‹#›</a:t>
            </a:fld>
            <a:endParaRPr lang="en-US"/>
          </a:p>
        </p:txBody>
      </p:sp>
    </p:spTree>
    <p:extLst>
      <p:ext uri="{BB962C8B-B14F-4D97-AF65-F5344CB8AC3E}">
        <p14:creationId xmlns:p14="http://schemas.microsoft.com/office/powerpoint/2010/main" val="2622510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E545B7-6F5A-4814-9820-2C919E00AC3C}" type="slidenum">
              <a:rPr lang="en-US" smtClean="0"/>
              <a:t>1</a:t>
            </a:fld>
            <a:endParaRPr lang="en-US"/>
          </a:p>
        </p:txBody>
      </p:sp>
    </p:spTree>
    <p:extLst>
      <p:ext uri="{BB962C8B-B14F-4D97-AF65-F5344CB8AC3E}">
        <p14:creationId xmlns:p14="http://schemas.microsoft.com/office/powerpoint/2010/main" val="40179648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010972A-F43D-440F-B655-2CE2077D2E37}" type="datetime1">
              <a:rPr lang="en-US" smtClean="0"/>
              <a:t>6/5/2024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F8FB2B-0834-4E69-81CF-5D187DC0C246}" type="slidenum">
              <a:rPr lang="en-US" smtClean="0"/>
              <a:t>‹#›</a:t>
            </a:fld>
            <a:endParaRPr lang="en-US"/>
          </a:p>
        </p:txBody>
      </p:sp>
    </p:spTree>
    <p:extLst>
      <p:ext uri="{BB962C8B-B14F-4D97-AF65-F5344CB8AC3E}">
        <p14:creationId xmlns:p14="http://schemas.microsoft.com/office/powerpoint/2010/main" val="12191579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41DB8ED-F870-4761-96DC-5BB37F7DE016}" type="datetime1">
              <a:rPr lang="en-US" smtClean="0"/>
              <a:t>6/5/2024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F8FB2B-0834-4E69-81CF-5D187DC0C246}" type="slidenum">
              <a:rPr lang="en-US" smtClean="0"/>
              <a:t>‹#›</a:t>
            </a:fld>
            <a:endParaRPr lang="en-US"/>
          </a:p>
        </p:txBody>
      </p:sp>
    </p:spTree>
    <p:extLst>
      <p:ext uri="{BB962C8B-B14F-4D97-AF65-F5344CB8AC3E}">
        <p14:creationId xmlns:p14="http://schemas.microsoft.com/office/powerpoint/2010/main" val="97059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D0DE0A0-D981-4AEA-B61F-3F84FDEFBB9C}" type="datetime1">
              <a:rPr lang="en-US" smtClean="0"/>
              <a:t>6/5/2024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F8FB2B-0834-4E69-81CF-5D187DC0C246}"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4946785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0CE7284-E45E-4E6C-B923-F19B8075B515}" type="datetime1">
              <a:rPr lang="en-US" smtClean="0"/>
              <a:t>6/5/2024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F8FB2B-0834-4E69-81CF-5D187DC0C246}" type="slidenum">
              <a:rPr lang="en-US" smtClean="0"/>
              <a:t>‹#›</a:t>
            </a:fld>
            <a:endParaRPr lang="en-US"/>
          </a:p>
        </p:txBody>
      </p:sp>
    </p:spTree>
    <p:extLst>
      <p:ext uri="{BB962C8B-B14F-4D97-AF65-F5344CB8AC3E}">
        <p14:creationId xmlns:p14="http://schemas.microsoft.com/office/powerpoint/2010/main" val="32601823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C27F57-00E3-4C3A-9B96-F574E86F64DE}" type="datetime1">
              <a:rPr lang="en-US" smtClean="0"/>
              <a:t>6/5/2024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F8FB2B-0834-4E69-81CF-5D187DC0C246}"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085838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CD0F73E-1013-4595-BDD5-6A6BA34D5738}" type="datetime1">
              <a:rPr lang="en-US" smtClean="0"/>
              <a:t>6/5/2024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F8FB2B-0834-4E69-81CF-5D187DC0C246}" type="slidenum">
              <a:rPr lang="en-US" smtClean="0"/>
              <a:t>‹#›</a:t>
            </a:fld>
            <a:endParaRPr lang="en-US"/>
          </a:p>
        </p:txBody>
      </p:sp>
    </p:spTree>
    <p:extLst>
      <p:ext uri="{BB962C8B-B14F-4D97-AF65-F5344CB8AC3E}">
        <p14:creationId xmlns:p14="http://schemas.microsoft.com/office/powerpoint/2010/main" val="18899731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8B787B-7FD3-46B9-957F-70CD3AC09695}" type="datetime1">
              <a:rPr lang="en-US" smtClean="0"/>
              <a:t>6/5/2024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F8FB2B-0834-4E69-81CF-5D187DC0C246}" type="slidenum">
              <a:rPr lang="en-US" smtClean="0"/>
              <a:t>‹#›</a:t>
            </a:fld>
            <a:endParaRPr lang="en-US"/>
          </a:p>
        </p:txBody>
      </p:sp>
    </p:spTree>
    <p:extLst>
      <p:ext uri="{BB962C8B-B14F-4D97-AF65-F5344CB8AC3E}">
        <p14:creationId xmlns:p14="http://schemas.microsoft.com/office/powerpoint/2010/main" val="12532833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B0DE8A3-8369-40F0-8A92-56BFF45B930D}" type="datetime1">
              <a:rPr lang="en-US" smtClean="0"/>
              <a:t>6/5/2024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F8FB2B-0834-4E69-81CF-5D187DC0C246}" type="slidenum">
              <a:rPr lang="en-US" smtClean="0"/>
              <a:t>‹#›</a:t>
            </a:fld>
            <a:endParaRPr lang="en-US"/>
          </a:p>
        </p:txBody>
      </p:sp>
    </p:spTree>
    <p:extLst>
      <p:ext uri="{BB962C8B-B14F-4D97-AF65-F5344CB8AC3E}">
        <p14:creationId xmlns:p14="http://schemas.microsoft.com/office/powerpoint/2010/main" val="32638419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5F3664-DAE3-449A-B7FC-4E12D61CE25A}" type="datetime1">
              <a:rPr lang="en-US" smtClean="0"/>
              <a:t>6/5/2024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F8FB2B-0834-4E69-81CF-5D187DC0C246}" type="slidenum">
              <a:rPr lang="en-US" smtClean="0"/>
              <a:t>‹#›</a:t>
            </a:fld>
            <a:endParaRPr lang="en-US"/>
          </a:p>
        </p:txBody>
      </p:sp>
    </p:spTree>
    <p:extLst>
      <p:ext uri="{BB962C8B-B14F-4D97-AF65-F5344CB8AC3E}">
        <p14:creationId xmlns:p14="http://schemas.microsoft.com/office/powerpoint/2010/main" val="32195776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1A72B30-F2BA-41B1-A7BF-952AFE143A41}" type="datetime1">
              <a:rPr lang="en-US" smtClean="0"/>
              <a:t>6/5/2024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F8FB2B-0834-4E69-81CF-5D187DC0C246}" type="slidenum">
              <a:rPr lang="en-US" smtClean="0"/>
              <a:t>‹#›</a:t>
            </a:fld>
            <a:endParaRPr lang="en-US"/>
          </a:p>
        </p:txBody>
      </p:sp>
    </p:spTree>
    <p:extLst>
      <p:ext uri="{BB962C8B-B14F-4D97-AF65-F5344CB8AC3E}">
        <p14:creationId xmlns:p14="http://schemas.microsoft.com/office/powerpoint/2010/main" val="37098622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356B2B7-4A4C-4664-8A6F-2E97D83841D9}" type="datetime1">
              <a:rPr lang="en-US" smtClean="0"/>
              <a:t>6/5/2024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F8FB2B-0834-4E69-81CF-5D187DC0C246}" type="slidenum">
              <a:rPr lang="en-US" smtClean="0"/>
              <a:t>‹#›</a:t>
            </a:fld>
            <a:endParaRPr lang="en-US"/>
          </a:p>
        </p:txBody>
      </p:sp>
    </p:spTree>
    <p:extLst>
      <p:ext uri="{BB962C8B-B14F-4D97-AF65-F5344CB8AC3E}">
        <p14:creationId xmlns:p14="http://schemas.microsoft.com/office/powerpoint/2010/main" val="3913618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6F51D5A-29EC-4D90-BD0E-986AEB55E18D}" type="datetime1">
              <a:rPr lang="en-US" smtClean="0"/>
              <a:t>6/5/2024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CF8FB2B-0834-4E69-81CF-5D187DC0C246}" type="slidenum">
              <a:rPr lang="en-US" smtClean="0"/>
              <a:t>‹#›</a:t>
            </a:fld>
            <a:endParaRPr lang="en-US"/>
          </a:p>
        </p:txBody>
      </p:sp>
    </p:spTree>
    <p:extLst>
      <p:ext uri="{BB962C8B-B14F-4D97-AF65-F5344CB8AC3E}">
        <p14:creationId xmlns:p14="http://schemas.microsoft.com/office/powerpoint/2010/main" val="1172545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DC07A4C-D64F-41DB-B8D3-53F065B9E966}" type="datetime1">
              <a:rPr lang="en-US" smtClean="0"/>
              <a:t>6/5/2024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CF8FB2B-0834-4E69-81CF-5D187DC0C246}" type="slidenum">
              <a:rPr lang="en-US" smtClean="0"/>
              <a:t>‹#›</a:t>
            </a:fld>
            <a:endParaRPr lang="en-US"/>
          </a:p>
        </p:txBody>
      </p:sp>
    </p:spTree>
    <p:extLst>
      <p:ext uri="{BB962C8B-B14F-4D97-AF65-F5344CB8AC3E}">
        <p14:creationId xmlns:p14="http://schemas.microsoft.com/office/powerpoint/2010/main" val="3300012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184D8A-C036-477F-8B45-A712A1BE2247}" type="datetime1">
              <a:rPr lang="en-US" smtClean="0"/>
              <a:t>6/5/2024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F8FB2B-0834-4E69-81CF-5D187DC0C246}" type="slidenum">
              <a:rPr lang="en-US" smtClean="0"/>
              <a:t>‹#›</a:t>
            </a:fld>
            <a:endParaRPr lang="en-US"/>
          </a:p>
        </p:txBody>
      </p:sp>
    </p:spTree>
    <p:extLst>
      <p:ext uri="{BB962C8B-B14F-4D97-AF65-F5344CB8AC3E}">
        <p14:creationId xmlns:p14="http://schemas.microsoft.com/office/powerpoint/2010/main" val="17323086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1390982-C384-46F5-899A-4661FA58925E}" type="datetime1">
              <a:rPr lang="en-US" smtClean="0"/>
              <a:t>6/5/2024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F8FB2B-0834-4E69-81CF-5D187DC0C246}" type="slidenum">
              <a:rPr lang="en-US" smtClean="0"/>
              <a:t>‹#›</a:t>
            </a:fld>
            <a:endParaRPr lang="en-US"/>
          </a:p>
        </p:txBody>
      </p:sp>
    </p:spTree>
    <p:extLst>
      <p:ext uri="{BB962C8B-B14F-4D97-AF65-F5344CB8AC3E}">
        <p14:creationId xmlns:p14="http://schemas.microsoft.com/office/powerpoint/2010/main" val="2138286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F8FB2B-0834-4E69-81CF-5D187DC0C246}" type="slidenum">
              <a:rPr lang="en-US" smtClean="0"/>
              <a:t>‹#›</a:t>
            </a:fld>
            <a:endParaRPr lang="en-US"/>
          </a:p>
        </p:txBody>
      </p:sp>
      <p:sp>
        <p:nvSpPr>
          <p:cNvPr id="5" name="Date Placeholder 4"/>
          <p:cNvSpPr>
            <a:spLocks noGrp="1"/>
          </p:cNvSpPr>
          <p:nvPr>
            <p:ph type="dt" sz="half" idx="10"/>
          </p:nvPr>
        </p:nvSpPr>
        <p:spPr/>
        <p:txBody>
          <a:bodyPr/>
          <a:lstStyle/>
          <a:p>
            <a:fld id="{E8A53C0E-6483-4D35-BAD6-7A2BF6734103}" type="datetime1">
              <a:rPr lang="en-US" smtClean="0"/>
              <a:t>6/5/2024</a:t>
            </a:fld>
            <a:endParaRPr lang="en-US"/>
          </a:p>
        </p:txBody>
      </p:sp>
    </p:spTree>
    <p:extLst>
      <p:ext uri="{BB962C8B-B14F-4D97-AF65-F5344CB8AC3E}">
        <p14:creationId xmlns:p14="http://schemas.microsoft.com/office/powerpoint/2010/main" val="41834837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08420BD-0994-4D37-AC7B-698BBB399BDE}" type="datetime1">
              <a:rPr lang="en-US" smtClean="0"/>
              <a:t>6/5/2024</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2CF8FB2B-0834-4E69-81CF-5D187DC0C246}" type="slidenum">
              <a:rPr lang="en-US" smtClean="0"/>
              <a:t>‹#›</a:t>
            </a:fld>
            <a:endParaRPr lang="en-US"/>
          </a:p>
        </p:txBody>
      </p:sp>
    </p:spTree>
    <p:extLst>
      <p:ext uri="{BB962C8B-B14F-4D97-AF65-F5344CB8AC3E}">
        <p14:creationId xmlns:p14="http://schemas.microsoft.com/office/powerpoint/2010/main" val="3655243265"/>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22" r:id="rId16"/>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1.emf"/><Relationship Id="rId7" Type="http://schemas.openxmlformats.org/officeDocument/2006/relationships/image" Target="../media/image2.jpg"/><Relationship Id="rId2" Type="http://schemas.openxmlformats.org/officeDocument/2006/relationships/image" Target="../media/image10.jpeg"/><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13.jpe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7.jpe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jp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0F06BC4-8A1B-9640-1E5A-5751836798FE}"/>
              </a:ext>
            </a:extLst>
          </p:cNvPr>
          <p:cNvSpPr>
            <a:spLocks noGrp="1"/>
          </p:cNvSpPr>
          <p:nvPr>
            <p:ph type="ctrTitle"/>
          </p:nvPr>
        </p:nvSpPr>
        <p:spPr>
          <a:xfrm>
            <a:off x="4974337" y="1265314"/>
            <a:ext cx="4299666" cy="3249131"/>
          </a:xfrm>
        </p:spPr>
        <p:txBody>
          <a:bodyPr>
            <a:normAutofit/>
          </a:bodyPr>
          <a:lstStyle/>
          <a:p>
            <a:pPr algn="l">
              <a:lnSpc>
                <a:spcPct val="90000"/>
              </a:lnSpc>
            </a:pPr>
            <a:r>
              <a:rPr lang="en-US" sz="4600" dirty="0"/>
              <a:t>Best Practices to Preserve Affordable Housing</a:t>
            </a:r>
          </a:p>
        </p:txBody>
      </p:sp>
      <p:sp>
        <p:nvSpPr>
          <p:cNvPr id="9" name="Subtitle 8">
            <a:extLst>
              <a:ext uri="{FF2B5EF4-FFF2-40B4-BE49-F238E27FC236}">
                <a16:creationId xmlns:a16="http://schemas.microsoft.com/office/drawing/2014/main" id="{39B384AB-6266-96A5-BC47-A5828D3C27EC}"/>
              </a:ext>
            </a:extLst>
          </p:cNvPr>
          <p:cNvSpPr>
            <a:spLocks noGrp="1"/>
          </p:cNvSpPr>
          <p:nvPr>
            <p:ph type="subTitle" idx="1"/>
          </p:nvPr>
        </p:nvSpPr>
        <p:spPr>
          <a:xfrm>
            <a:off x="4974336" y="4514446"/>
            <a:ext cx="4299666" cy="871042"/>
          </a:xfrm>
        </p:spPr>
        <p:txBody>
          <a:bodyPr>
            <a:normAutofit fontScale="77500" lnSpcReduction="20000"/>
          </a:bodyPr>
          <a:lstStyle/>
          <a:p>
            <a:pPr algn="l"/>
            <a:r>
              <a:rPr lang="en-US" dirty="0"/>
              <a:t>Rita Parise</a:t>
            </a:r>
          </a:p>
          <a:p>
            <a:pPr algn="l"/>
            <a:r>
              <a:rPr lang="en-US" dirty="0"/>
              <a:t>Housing Administrator</a:t>
            </a:r>
          </a:p>
          <a:p>
            <a:pPr algn="l"/>
            <a:r>
              <a:rPr lang="en-US" dirty="0"/>
              <a:t>Columbus, Ohio</a:t>
            </a:r>
          </a:p>
        </p:txBody>
      </p:sp>
      <p:sp>
        <p:nvSpPr>
          <p:cNvPr id="14" name="Isosceles Triangle 13">
            <a:extLst>
              <a:ext uri="{FF2B5EF4-FFF2-40B4-BE49-F238E27FC236}">
                <a16:creationId xmlns:a16="http://schemas.microsoft.com/office/drawing/2014/main" id="{DC99427B-A97E-40A3-B1FD-4557346C6A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174" y="1270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5" name="Picture 4" descr="Logo&#10;&#10;Description automatically generated">
            <a:extLst>
              <a:ext uri="{FF2B5EF4-FFF2-40B4-BE49-F238E27FC236}">
                <a16:creationId xmlns:a16="http://schemas.microsoft.com/office/drawing/2014/main" id="{8718ABF8-07F5-4CCF-5E32-0D55671284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8604" y="2722210"/>
            <a:ext cx="3765692" cy="1421549"/>
          </a:xfrm>
          <a:prstGeom prst="rect">
            <a:avLst/>
          </a:prstGeom>
        </p:spPr>
      </p:pic>
      <p:sp>
        <p:nvSpPr>
          <p:cNvPr id="2" name="Slide Number Placeholder 1">
            <a:extLst>
              <a:ext uri="{FF2B5EF4-FFF2-40B4-BE49-F238E27FC236}">
                <a16:creationId xmlns:a16="http://schemas.microsoft.com/office/drawing/2014/main" id="{96E4F93F-5DAC-4E83-A797-CFB79328802F}"/>
              </a:ext>
            </a:extLst>
          </p:cNvPr>
          <p:cNvSpPr>
            <a:spLocks noGrp="1"/>
          </p:cNvSpPr>
          <p:nvPr>
            <p:ph type="sldNum" sz="quarter" idx="12"/>
          </p:nvPr>
        </p:nvSpPr>
        <p:spPr>
          <a:xfrm>
            <a:off x="8590663" y="6041362"/>
            <a:ext cx="683339" cy="365125"/>
          </a:xfrm>
        </p:spPr>
        <p:txBody>
          <a:bodyPr>
            <a:normAutofit/>
          </a:bodyPr>
          <a:lstStyle/>
          <a:p>
            <a:pPr>
              <a:spcAft>
                <a:spcPts val="600"/>
              </a:spcAft>
            </a:pPr>
            <a:fld id="{2CF8FB2B-0834-4E69-81CF-5D187DC0C246}" type="slidenum">
              <a:rPr lang="en-US" smtClean="0"/>
              <a:pPr>
                <a:spcAft>
                  <a:spcPts val="600"/>
                </a:spcAft>
              </a:pPr>
              <a:t>1</a:t>
            </a:fld>
            <a:endParaRPr lang="en-US"/>
          </a:p>
        </p:txBody>
      </p:sp>
      <p:pic>
        <p:nvPicPr>
          <p:cNvPr id="4" name="Picture 3" descr="A logo for a company&#10;&#10;Description automatically generated">
            <a:extLst>
              <a:ext uri="{FF2B5EF4-FFF2-40B4-BE49-F238E27FC236}">
                <a16:creationId xmlns:a16="http://schemas.microsoft.com/office/drawing/2014/main" id="{75CB4BAC-AF9E-AFEB-A25A-AC86399211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5053" y="5839683"/>
            <a:ext cx="1698968" cy="788578"/>
          </a:xfrm>
          <a:prstGeom prst="rect">
            <a:avLst/>
          </a:prstGeom>
        </p:spPr>
      </p:pic>
    </p:spTree>
    <p:extLst>
      <p:ext uri="{BB962C8B-B14F-4D97-AF65-F5344CB8AC3E}">
        <p14:creationId xmlns:p14="http://schemas.microsoft.com/office/powerpoint/2010/main" val="25832402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8EC4A-71BA-4445-973E-561CDC01B430}"/>
              </a:ext>
            </a:extLst>
          </p:cNvPr>
          <p:cNvSpPr>
            <a:spLocks noGrp="1"/>
          </p:cNvSpPr>
          <p:nvPr>
            <p:ph type="title"/>
          </p:nvPr>
        </p:nvSpPr>
        <p:spPr/>
        <p:txBody>
          <a:bodyPr/>
          <a:lstStyle/>
          <a:p>
            <a:r>
              <a:rPr lang="en-US" dirty="0"/>
              <a:t>Other Troubled Properties in Columbus</a:t>
            </a:r>
          </a:p>
        </p:txBody>
      </p:sp>
      <p:sp>
        <p:nvSpPr>
          <p:cNvPr id="3" name="Content Placeholder 2">
            <a:extLst>
              <a:ext uri="{FF2B5EF4-FFF2-40B4-BE49-F238E27FC236}">
                <a16:creationId xmlns:a16="http://schemas.microsoft.com/office/drawing/2014/main" id="{E46BDCD5-300C-40E5-92CE-E8E904587A4E}"/>
              </a:ext>
            </a:extLst>
          </p:cNvPr>
          <p:cNvSpPr>
            <a:spLocks noGrp="1"/>
          </p:cNvSpPr>
          <p:nvPr>
            <p:ph sz="half" idx="1"/>
          </p:nvPr>
        </p:nvSpPr>
        <p:spPr>
          <a:xfrm>
            <a:off x="2883650" y="1357399"/>
            <a:ext cx="4184035" cy="5326648"/>
          </a:xfrm>
        </p:spPr>
        <p:txBody>
          <a:bodyPr>
            <a:normAutofit fontScale="92500" lnSpcReduction="20000"/>
          </a:bodyPr>
          <a:lstStyle/>
          <a:p>
            <a:r>
              <a:rPr lang="en-US" dirty="0">
                <a:solidFill>
                  <a:schemeClr val="accent2">
                    <a:lumMod val="60000"/>
                    <a:lumOff val="40000"/>
                  </a:schemeClr>
                </a:solidFill>
              </a:rPr>
              <a:t>Sawyer Towers </a:t>
            </a:r>
            <a:r>
              <a:rPr lang="en-US" dirty="0"/>
              <a:t>– aka Latitude 525 -392 units - vacated Christmas Day 2022 due to multiple water line breaks- in receivership and for sale</a:t>
            </a:r>
          </a:p>
          <a:p>
            <a:r>
              <a:rPr lang="en-US" dirty="0">
                <a:solidFill>
                  <a:schemeClr val="accent2">
                    <a:lumMod val="60000"/>
                    <a:lumOff val="40000"/>
                  </a:schemeClr>
                </a:solidFill>
              </a:rPr>
              <a:t>Colonial Village </a:t>
            </a:r>
            <a:r>
              <a:rPr lang="en-US" dirty="0"/>
              <a:t>– 508 units - November 2023 more than 800 Haitian refugees were found living in vacated apartments without electric and hot water, subsequently all units were vacated by the receiver</a:t>
            </a:r>
          </a:p>
          <a:p>
            <a:r>
              <a:rPr lang="en-US" dirty="0">
                <a:solidFill>
                  <a:schemeClr val="accent2">
                    <a:lumMod val="60000"/>
                    <a:lumOff val="40000"/>
                  </a:schemeClr>
                </a:solidFill>
              </a:rPr>
              <a:t>Wedgewood Village </a:t>
            </a:r>
            <a:r>
              <a:rPr lang="en-US" dirty="0"/>
              <a:t>– highest crime rate in Columbus – 648 units with project based Section 8 – owners have put it up for sale</a:t>
            </a:r>
          </a:p>
          <a:p>
            <a:r>
              <a:rPr lang="en-US" dirty="0" err="1">
                <a:solidFill>
                  <a:schemeClr val="accent2">
                    <a:lumMod val="60000"/>
                    <a:lumOff val="40000"/>
                  </a:schemeClr>
                </a:solidFill>
              </a:rPr>
              <a:t>Southpark</a:t>
            </a:r>
            <a:r>
              <a:rPr lang="en-US" dirty="0">
                <a:solidFill>
                  <a:schemeClr val="accent2">
                    <a:lumMod val="60000"/>
                    <a:lumOff val="40000"/>
                  </a:schemeClr>
                </a:solidFill>
              </a:rPr>
              <a:t> Apartments </a:t>
            </a:r>
            <a:r>
              <a:rPr lang="en-US" dirty="0"/>
              <a:t>– aka Greenwood Village – 352 units with project based Section 8- recapitalized with LIHTC and private activity bonds in 2018 – high crime, physical conditions – under a consent order with the city</a:t>
            </a:r>
          </a:p>
        </p:txBody>
      </p:sp>
      <p:sp>
        <p:nvSpPr>
          <p:cNvPr id="4" name="Slide Number Placeholder 3">
            <a:extLst>
              <a:ext uri="{FF2B5EF4-FFF2-40B4-BE49-F238E27FC236}">
                <a16:creationId xmlns:a16="http://schemas.microsoft.com/office/drawing/2014/main" id="{1219AECA-0012-490F-BD8C-AB23B8C71C32}"/>
              </a:ext>
            </a:extLst>
          </p:cNvPr>
          <p:cNvSpPr>
            <a:spLocks noGrp="1"/>
          </p:cNvSpPr>
          <p:nvPr>
            <p:ph type="sldNum" sz="quarter" idx="12"/>
          </p:nvPr>
        </p:nvSpPr>
        <p:spPr/>
        <p:txBody>
          <a:bodyPr/>
          <a:lstStyle/>
          <a:p>
            <a:fld id="{2CF8FB2B-0834-4E69-81CF-5D187DC0C246}" type="slidenum">
              <a:rPr lang="en-US" smtClean="0"/>
              <a:t>10</a:t>
            </a:fld>
            <a:endParaRPr lang="en-US"/>
          </a:p>
        </p:txBody>
      </p:sp>
      <p:pic>
        <p:nvPicPr>
          <p:cNvPr id="324" name="Content Placeholder 323" descr="The Latitude Five25 apartment towers complex, located at 525 Sawyer Blvd. on Columbus' Near East Side.">
            <a:extLst>
              <a:ext uri="{FF2B5EF4-FFF2-40B4-BE49-F238E27FC236}">
                <a16:creationId xmlns:a16="http://schemas.microsoft.com/office/drawing/2014/main" id="{75522ACC-AA81-4199-B5A3-B2CBB07C7019}"/>
              </a:ext>
            </a:extLst>
          </p:cNvPr>
          <p:cNvPicPr>
            <a:picLocks noGrp="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302604" y="1357399"/>
            <a:ext cx="2424419" cy="1627464"/>
          </a:xfrm>
          <a:prstGeom prst="rect">
            <a:avLst/>
          </a:prstGeom>
          <a:noFill/>
          <a:ln>
            <a:noFill/>
          </a:ln>
        </p:spPr>
      </p:pic>
      <p:pic>
        <p:nvPicPr>
          <p:cNvPr id="325" name="Picture 324">
            <a:extLst>
              <a:ext uri="{FF2B5EF4-FFF2-40B4-BE49-F238E27FC236}">
                <a16:creationId xmlns:a16="http://schemas.microsoft.com/office/drawing/2014/main" id="{499F49A7-50AB-4898-A0C5-B1A45843C2B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029996" y="1417948"/>
            <a:ext cx="2244006" cy="1627464"/>
          </a:xfrm>
          <a:prstGeom prst="rect">
            <a:avLst/>
          </a:prstGeom>
          <a:noFill/>
          <a:ln>
            <a:noFill/>
          </a:ln>
        </p:spPr>
      </p:pic>
      <p:pic>
        <p:nvPicPr>
          <p:cNvPr id="326" name="Picture 325" descr="Wedgewood neighborhood photo 1">
            <a:extLst>
              <a:ext uri="{FF2B5EF4-FFF2-40B4-BE49-F238E27FC236}">
                <a16:creationId xmlns:a16="http://schemas.microsoft.com/office/drawing/2014/main" id="{1FC72A5C-E81B-4A8B-B08E-1122D7877AAF}"/>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2604" y="3732662"/>
            <a:ext cx="2492900" cy="1814564"/>
          </a:xfrm>
          <a:prstGeom prst="rect">
            <a:avLst/>
          </a:prstGeom>
          <a:noFill/>
          <a:ln>
            <a:noFill/>
          </a:ln>
        </p:spPr>
      </p:pic>
      <p:pic>
        <p:nvPicPr>
          <p:cNvPr id="2376" name="Picture 328" descr="June 21, 2023; Columbus, Oh., USA;  &#10;Southpark Apartments is a 356-unit complex off Greenlawn Avenue on the South Side of Columbus. Southpark is one of the largest affordable housing developments in Columbus. City Attorney Zach Klein's Office filed a lawsuit against Southpark Apartments in August 2022, citing hundreds of police calls and code violations.">
            <a:extLst>
              <a:ext uri="{FF2B5EF4-FFF2-40B4-BE49-F238E27FC236}">
                <a16:creationId xmlns:a16="http://schemas.microsoft.com/office/drawing/2014/main" id="{A92BC439-7943-4E7A-AD8C-D990D08CF0B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83286" y="3710054"/>
            <a:ext cx="2410566" cy="183717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National Community Development Association | Washington D.C. DC">
            <a:extLst>
              <a:ext uri="{FF2B5EF4-FFF2-40B4-BE49-F238E27FC236}">
                <a16:creationId xmlns:a16="http://schemas.microsoft.com/office/drawing/2014/main" id="{ECE18363-C368-48FF-860E-CEB02A23A83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72965" y="5414985"/>
            <a:ext cx="1252751" cy="125275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logo for a company&#10;&#10;Description automatically generated">
            <a:extLst>
              <a:ext uri="{FF2B5EF4-FFF2-40B4-BE49-F238E27FC236}">
                <a16:creationId xmlns:a16="http://schemas.microsoft.com/office/drawing/2014/main" id="{0EAA1A80-CD19-4640-8BCE-D3BB842D6A0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5149" y="5854111"/>
            <a:ext cx="1698968" cy="788578"/>
          </a:xfrm>
          <a:prstGeom prst="rect">
            <a:avLst/>
          </a:prstGeom>
        </p:spPr>
      </p:pic>
    </p:spTree>
    <p:extLst>
      <p:ext uri="{BB962C8B-B14F-4D97-AF65-F5344CB8AC3E}">
        <p14:creationId xmlns:p14="http://schemas.microsoft.com/office/powerpoint/2010/main" val="22863686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D7B41-E1F5-459C-A249-BB8922499BB7}"/>
              </a:ext>
            </a:extLst>
          </p:cNvPr>
          <p:cNvSpPr>
            <a:spLocks noGrp="1"/>
          </p:cNvSpPr>
          <p:nvPr>
            <p:ph type="title"/>
          </p:nvPr>
        </p:nvSpPr>
        <p:spPr/>
        <p:txBody>
          <a:bodyPr>
            <a:normAutofit/>
          </a:bodyPr>
          <a:lstStyle/>
          <a:p>
            <a:pPr algn="ctr"/>
            <a:r>
              <a:rPr lang="en-US" sz="5400" dirty="0"/>
              <a:t>Questions?</a:t>
            </a:r>
          </a:p>
        </p:txBody>
      </p:sp>
      <p:sp>
        <p:nvSpPr>
          <p:cNvPr id="3" name="Slide Number Placeholder 2">
            <a:extLst>
              <a:ext uri="{FF2B5EF4-FFF2-40B4-BE49-F238E27FC236}">
                <a16:creationId xmlns:a16="http://schemas.microsoft.com/office/drawing/2014/main" id="{7424F5BA-7154-4323-9F2C-6BF1A406CB32}"/>
              </a:ext>
            </a:extLst>
          </p:cNvPr>
          <p:cNvSpPr>
            <a:spLocks noGrp="1"/>
          </p:cNvSpPr>
          <p:nvPr>
            <p:ph type="sldNum" sz="quarter" idx="12"/>
          </p:nvPr>
        </p:nvSpPr>
        <p:spPr/>
        <p:txBody>
          <a:bodyPr/>
          <a:lstStyle/>
          <a:p>
            <a:fld id="{2CF8FB2B-0834-4E69-81CF-5D187DC0C246}" type="slidenum">
              <a:rPr lang="en-US" smtClean="0"/>
              <a:t>11</a:t>
            </a:fld>
            <a:endParaRPr lang="en-US"/>
          </a:p>
        </p:txBody>
      </p:sp>
      <p:pic>
        <p:nvPicPr>
          <p:cNvPr id="4" name="Picture 3" descr="A logo for a company&#10;&#10;Description automatically generated">
            <a:extLst>
              <a:ext uri="{FF2B5EF4-FFF2-40B4-BE49-F238E27FC236}">
                <a16:creationId xmlns:a16="http://schemas.microsoft.com/office/drawing/2014/main" id="{CF3A84AC-2983-02D0-0465-C3DAB44C88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149" y="5854111"/>
            <a:ext cx="1698968" cy="788578"/>
          </a:xfrm>
          <a:prstGeom prst="rect">
            <a:avLst/>
          </a:prstGeom>
        </p:spPr>
      </p:pic>
      <p:sp>
        <p:nvSpPr>
          <p:cNvPr id="6" name="TextBox 5">
            <a:extLst>
              <a:ext uri="{FF2B5EF4-FFF2-40B4-BE49-F238E27FC236}">
                <a16:creationId xmlns:a16="http://schemas.microsoft.com/office/drawing/2014/main" id="{8BFE3971-F716-4430-88A5-01696098C139}"/>
              </a:ext>
            </a:extLst>
          </p:cNvPr>
          <p:cNvSpPr txBox="1"/>
          <p:nvPr/>
        </p:nvSpPr>
        <p:spPr>
          <a:xfrm>
            <a:off x="2084664" y="2641106"/>
            <a:ext cx="6098796" cy="2031325"/>
          </a:xfrm>
          <a:prstGeom prst="rect">
            <a:avLst/>
          </a:prstGeom>
          <a:noFill/>
        </p:spPr>
        <p:txBody>
          <a:bodyPr wrap="square">
            <a:spAutoFit/>
          </a:bodyPr>
          <a:lstStyle/>
          <a:p>
            <a:pPr algn="ctr"/>
            <a:r>
              <a:rPr lang="en-US" sz="1800" dirty="0">
                <a:solidFill>
                  <a:srgbClr val="0070C0"/>
                </a:solidFill>
              </a:rPr>
              <a:t>Rita R. Parise</a:t>
            </a:r>
            <a:br>
              <a:rPr lang="en-US" sz="1800" dirty="0">
                <a:solidFill>
                  <a:srgbClr val="0070C0"/>
                </a:solidFill>
              </a:rPr>
            </a:br>
            <a:r>
              <a:rPr lang="en-US" sz="1800" dirty="0">
                <a:solidFill>
                  <a:srgbClr val="0070C0"/>
                </a:solidFill>
              </a:rPr>
              <a:t>Housing Administrator</a:t>
            </a:r>
            <a:br>
              <a:rPr lang="en-US" sz="1800" dirty="0">
                <a:solidFill>
                  <a:srgbClr val="0070C0"/>
                </a:solidFill>
              </a:rPr>
            </a:br>
            <a:r>
              <a:rPr lang="en-US" sz="1800" dirty="0">
                <a:solidFill>
                  <a:srgbClr val="0070C0"/>
                </a:solidFill>
              </a:rPr>
              <a:t>Housing Division</a:t>
            </a:r>
            <a:br>
              <a:rPr lang="en-US" sz="1800" dirty="0">
                <a:solidFill>
                  <a:srgbClr val="0070C0"/>
                </a:solidFill>
              </a:rPr>
            </a:br>
            <a:r>
              <a:rPr lang="en-US" sz="1800" dirty="0">
                <a:solidFill>
                  <a:srgbClr val="0070C0"/>
                </a:solidFill>
              </a:rPr>
              <a:t>111 North Front St, Third Floor</a:t>
            </a:r>
            <a:br>
              <a:rPr lang="en-US" sz="1800" dirty="0">
                <a:solidFill>
                  <a:srgbClr val="0070C0"/>
                </a:solidFill>
              </a:rPr>
            </a:br>
            <a:r>
              <a:rPr lang="en-US" sz="1800" dirty="0">
                <a:solidFill>
                  <a:srgbClr val="0070C0"/>
                </a:solidFill>
              </a:rPr>
              <a:t>Columbus, Ohio </a:t>
            </a:r>
            <a:br>
              <a:rPr lang="en-US" sz="1800" dirty="0">
                <a:solidFill>
                  <a:srgbClr val="0070C0"/>
                </a:solidFill>
              </a:rPr>
            </a:br>
            <a:r>
              <a:rPr lang="en-US" sz="1800" dirty="0">
                <a:solidFill>
                  <a:srgbClr val="0070C0"/>
                </a:solidFill>
              </a:rPr>
              <a:t>614-645-6115 direct line</a:t>
            </a:r>
            <a:br>
              <a:rPr lang="en-US" sz="1800" dirty="0">
                <a:solidFill>
                  <a:srgbClr val="0070C0"/>
                </a:solidFill>
              </a:rPr>
            </a:br>
            <a:r>
              <a:rPr lang="en-US" sz="1800" dirty="0">
                <a:solidFill>
                  <a:srgbClr val="0070C0"/>
                </a:solidFill>
              </a:rPr>
              <a:t>rrparise@columbus.gov</a:t>
            </a:r>
            <a:endParaRPr lang="en-US" dirty="0"/>
          </a:p>
        </p:txBody>
      </p:sp>
      <p:pic>
        <p:nvPicPr>
          <p:cNvPr id="7" name="Picture 2" descr="National Community Development Association | Washington D.C. DC">
            <a:extLst>
              <a:ext uri="{FF2B5EF4-FFF2-40B4-BE49-F238E27FC236}">
                <a16:creationId xmlns:a16="http://schemas.microsoft.com/office/drawing/2014/main" id="{76DE222D-DB48-4D4E-B1E9-4E4D1C1B15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72965" y="5414985"/>
            <a:ext cx="1252751" cy="1252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54147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2600A63D-14DB-44FD-B701-D83615FA929E}"/>
              </a:ext>
            </a:extLst>
          </p:cNvPr>
          <p:cNvSpPr>
            <a:spLocks noGrp="1"/>
          </p:cNvSpPr>
          <p:nvPr>
            <p:ph type="title"/>
          </p:nvPr>
        </p:nvSpPr>
        <p:spPr/>
        <p:txBody>
          <a:bodyPr/>
          <a:lstStyle/>
          <a:p>
            <a:r>
              <a:rPr lang="en-US" dirty="0"/>
              <a:t>Columbus, Ohio</a:t>
            </a:r>
          </a:p>
        </p:txBody>
      </p:sp>
      <p:sp>
        <p:nvSpPr>
          <p:cNvPr id="3" name="Content Placeholder 2">
            <a:extLst>
              <a:ext uri="{FF2B5EF4-FFF2-40B4-BE49-F238E27FC236}">
                <a16:creationId xmlns:a16="http://schemas.microsoft.com/office/drawing/2014/main" id="{F0D3F11C-7E6B-4F85-BD43-859AC9FB3917}"/>
              </a:ext>
            </a:extLst>
          </p:cNvPr>
          <p:cNvSpPr>
            <a:spLocks noGrp="1"/>
          </p:cNvSpPr>
          <p:nvPr>
            <p:ph sz="half" idx="1"/>
          </p:nvPr>
        </p:nvSpPr>
        <p:spPr/>
        <p:txBody>
          <a:bodyPr>
            <a:normAutofit fontScale="92500" lnSpcReduction="10000"/>
          </a:bodyPr>
          <a:lstStyle/>
          <a:p>
            <a:pPr marL="457200" lvl="1" indent="0">
              <a:buNone/>
            </a:pPr>
            <a:endParaRPr lang="en-US" sz="2000" dirty="0"/>
          </a:p>
          <a:p>
            <a:pPr lvl="1">
              <a:buFont typeface="Wingdings" panose="05000000000000000000" pitchFamily="2" charset="2"/>
              <a:buChar char="§"/>
            </a:pPr>
            <a:endParaRPr lang="en-US" sz="2000" dirty="0"/>
          </a:p>
        </p:txBody>
      </p:sp>
      <p:sp>
        <p:nvSpPr>
          <p:cNvPr id="13" name="Content Placeholder 12">
            <a:extLst>
              <a:ext uri="{FF2B5EF4-FFF2-40B4-BE49-F238E27FC236}">
                <a16:creationId xmlns:a16="http://schemas.microsoft.com/office/drawing/2014/main" id="{88188749-11B0-489C-B2B8-94612A7500B2}"/>
              </a:ext>
            </a:extLst>
          </p:cNvPr>
          <p:cNvSpPr>
            <a:spLocks noGrp="1"/>
          </p:cNvSpPr>
          <p:nvPr>
            <p:ph sz="half" idx="2"/>
          </p:nvPr>
        </p:nvSpPr>
        <p:spPr>
          <a:xfrm>
            <a:off x="5089970" y="1795245"/>
            <a:ext cx="4184034" cy="4246118"/>
          </a:xfrm>
        </p:spPr>
        <p:txBody>
          <a:bodyPr>
            <a:normAutofit fontScale="92500" lnSpcReduction="10000"/>
          </a:bodyPr>
          <a:lstStyle/>
          <a:p>
            <a:r>
              <a:rPr lang="en-US" dirty="0"/>
              <a:t>Population 913,129, metro area 1,687,000</a:t>
            </a:r>
          </a:p>
          <a:p>
            <a:r>
              <a:rPr lang="en-US" dirty="0"/>
              <a:t>14</a:t>
            </a:r>
            <a:r>
              <a:rPr lang="en-US" baseline="30000" dirty="0"/>
              <a:t>th</a:t>
            </a:r>
            <a:r>
              <a:rPr lang="en-US" dirty="0"/>
              <a:t> largest city in the country</a:t>
            </a:r>
          </a:p>
          <a:p>
            <a:r>
              <a:rPr lang="en-US" dirty="0"/>
              <a:t>Significant population growth – Columbus’s growth accounts for more than all the population growth in Ohio</a:t>
            </a:r>
          </a:p>
          <a:p>
            <a:r>
              <a:rPr lang="en-US" dirty="0"/>
              <a:t>Up and coming:</a:t>
            </a:r>
          </a:p>
          <a:p>
            <a:pPr lvl="1"/>
            <a:r>
              <a:rPr lang="en-US" dirty="0"/>
              <a:t>Intel is building a $20 million manufacturing operation in New Albany – 7,000 construction jobs, 3,000 permanent jobs</a:t>
            </a:r>
          </a:p>
          <a:p>
            <a:pPr lvl="1"/>
            <a:r>
              <a:rPr lang="en-US" dirty="0"/>
              <a:t>Honda is building a $3.5 billion battery plant with LG in Fayette County</a:t>
            </a:r>
          </a:p>
        </p:txBody>
      </p:sp>
      <p:sp>
        <p:nvSpPr>
          <p:cNvPr id="4" name="Slide Number Placeholder 3">
            <a:extLst>
              <a:ext uri="{FF2B5EF4-FFF2-40B4-BE49-F238E27FC236}">
                <a16:creationId xmlns:a16="http://schemas.microsoft.com/office/drawing/2014/main" id="{C008D3F5-A964-4C21-9756-384CFEC986BA}"/>
              </a:ext>
            </a:extLst>
          </p:cNvPr>
          <p:cNvSpPr>
            <a:spLocks noGrp="1"/>
          </p:cNvSpPr>
          <p:nvPr>
            <p:ph type="sldNum" sz="quarter" idx="12"/>
          </p:nvPr>
        </p:nvSpPr>
        <p:spPr/>
        <p:txBody>
          <a:bodyPr/>
          <a:lstStyle/>
          <a:p>
            <a:fld id="{2CF8FB2B-0834-4E69-81CF-5D187DC0C246}" type="slidenum">
              <a:rPr lang="en-US" smtClean="0"/>
              <a:t>2</a:t>
            </a:fld>
            <a:endParaRPr lang="en-US"/>
          </a:p>
        </p:txBody>
      </p:sp>
      <p:pic>
        <p:nvPicPr>
          <p:cNvPr id="5" name="Picture 4" descr="A logo for a company&#10;&#10;Description automatically generated">
            <a:extLst>
              <a:ext uri="{FF2B5EF4-FFF2-40B4-BE49-F238E27FC236}">
                <a16:creationId xmlns:a16="http://schemas.microsoft.com/office/drawing/2014/main" id="{849811A0-52F2-5043-8676-4C42AD872A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3723" y="5835835"/>
            <a:ext cx="1698968" cy="788578"/>
          </a:xfrm>
          <a:prstGeom prst="rect">
            <a:avLst/>
          </a:prstGeom>
        </p:spPr>
      </p:pic>
      <p:pic>
        <p:nvPicPr>
          <p:cNvPr id="14" name="Picture 13">
            <a:extLst>
              <a:ext uri="{FF2B5EF4-FFF2-40B4-BE49-F238E27FC236}">
                <a16:creationId xmlns:a16="http://schemas.microsoft.com/office/drawing/2014/main" id="{47BABE7C-74BA-48F1-A807-939AC6D2B249}"/>
              </a:ext>
            </a:extLst>
          </p:cNvPr>
          <p:cNvPicPr>
            <a:picLocks noChangeAspect="1"/>
          </p:cNvPicPr>
          <p:nvPr/>
        </p:nvPicPr>
        <p:blipFill>
          <a:blip r:embed="rId3"/>
          <a:stretch>
            <a:fillRect/>
          </a:stretch>
        </p:blipFill>
        <p:spPr>
          <a:xfrm>
            <a:off x="472598" y="1795890"/>
            <a:ext cx="4593505" cy="3064434"/>
          </a:xfrm>
          <a:prstGeom prst="rect">
            <a:avLst/>
          </a:prstGeom>
        </p:spPr>
      </p:pic>
      <p:pic>
        <p:nvPicPr>
          <p:cNvPr id="2050" name="Picture 2" descr="National Community Development Association | Washington D.C. DC">
            <a:extLst>
              <a:ext uri="{FF2B5EF4-FFF2-40B4-BE49-F238E27FC236}">
                <a16:creationId xmlns:a16="http://schemas.microsoft.com/office/drawing/2014/main" id="{C5C82861-220D-45DC-9661-138014C4B2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72965" y="5414985"/>
            <a:ext cx="1252751" cy="1252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26366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88D6608-4CFC-43B8-85E4-5C4C5223764F}"/>
              </a:ext>
            </a:extLst>
          </p:cNvPr>
          <p:cNvSpPr>
            <a:spLocks noGrp="1"/>
          </p:cNvSpPr>
          <p:nvPr>
            <p:ph type="title"/>
          </p:nvPr>
        </p:nvSpPr>
        <p:spPr/>
        <p:txBody>
          <a:bodyPr/>
          <a:lstStyle/>
          <a:p>
            <a:r>
              <a:rPr lang="en-US" dirty="0"/>
              <a:t>Columbus Housing Market</a:t>
            </a:r>
          </a:p>
        </p:txBody>
      </p:sp>
      <p:sp>
        <p:nvSpPr>
          <p:cNvPr id="9" name="Content Placeholder 8">
            <a:extLst>
              <a:ext uri="{FF2B5EF4-FFF2-40B4-BE49-F238E27FC236}">
                <a16:creationId xmlns:a16="http://schemas.microsoft.com/office/drawing/2014/main" id="{942D2934-7DEF-40EF-97D7-A3D8AA4F89A0}"/>
              </a:ext>
            </a:extLst>
          </p:cNvPr>
          <p:cNvSpPr>
            <a:spLocks noGrp="1"/>
          </p:cNvSpPr>
          <p:nvPr>
            <p:ph sz="half" idx="1"/>
          </p:nvPr>
        </p:nvSpPr>
        <p:spPr>
          <a:xfrm>
            <a:off x="677334" y="1510018"/>
            <a:ext cx="4184035" cy="4531343"/>
          </a:xfrm>
        </p:spPr>
        <p:txBody>
          <a:bodyPr>
            <a:normAutofit fontScale="92500" lnSpcReduction="20000"/>
          </a:bodyPr>
          <a:lstStyle/>
          <a:p>
            <a:r>
              <a:rPr lang="en-US" dirty="0"/>
              <a:t>More housing units at all price points and tenures needed</a:t>
            </a:r>
          </a:p>
          <a:p>
            <a:r>
              <a:rPr lang="en-US" dirty="0"/>
              <a:t>Sellers market for single family homes</a:t>
            </a:r>
          </a:p>
          <a:p>
            <a:r>
              <a:rPr lang="en-US" dirty="0"/>
              <a:t>Rents are increasing faster than the rate of inflation</a:t>
            </a:r>
          </a:p>
          <a:p>
            <a:pPr lvl="1"/>
            <a:r>
              <a:rPr lang="en-US" dirty="0"/>
              <a:t>Apartment communities cannot staff management and maintenance positions</a:t>
            </a:r>
          </a:p>
          <a:p>
            <a:pPr lvl="1"/>
            <a:r>
              <a:rPr lang="en-US" dirty="0"/>
              <a:t>Households that are employed find themselves homeless because rent is too high</a:t>
            </a:r>
          </a:p>
          <a:p>
            <a:r>
              <a:rPr lang="en-US" dirty="0"/>
              <a:t>Current zoning code requires almost every development to need zoning variances – proposal in process to revamp the code which will allow for more by right development at higher density.</a:t>
            </a:r>
          </a:p>
        </p:txBody>
      </p:sp>
      <p:sp>
        <p:nvSpPr>
          <p:cNvPr id="5" name="Slide Number Placeholder 4">
            <a:extLst>
              <a:ext uri="{FF2B5EF4-FFF2-40B4-BE49-F238E27FC236}">
                <a16:creationId xmlns:a16="http://schemas.microsoft.com/office/drawing/2014/main" id="{3E8511E8-C99A-4F2C-BEF3-55C158A82477}"/>
              </a:ext>
            </a:extLst>
          </p:cNvPr>
          <p:cNvSpPr>
            <a:spLocks noGrp="1"/>
          </p:cNvSpPr>
          <p:nvPr>
            <p:ph type="sldNum" sz="quarter" idx="12"/>
          </p:nvPr>
        </p:nvSpPr>
        <p:spPr/>
        <p:txBody>
          <a:bodyPr/>
          <a:lstStyle/>
          <a:p>
            <a:fld id="{2CF8FB2B-0834-4E69-81CF-5D187DC0C246}" type="slidenum">
              <a:rPr lang="en-US" smtClean="0"/>
              <a:t>3</a:t>
            </a:fld>
            <a:endParaRPr lang="en-US"/>
          </a:p>
        </p:txBody>
      </p:sp>
      <p:pic>
        <p:nvPicPr>
          <p:cNvPr id="6" name="Picture 5" descr="A logo for a company&#10;&#10;Description automatically generated">
            <a:extLst>
              <a:ext uri="{FF2B5EF4-FFF2-40B4-BE49-F238E27FC236}">
                <a16:creationId xmlns:a16="http://schemas.microsoft.com/office/drawing/2014/main" id="{4E9EEFC7-78EF-484A-A8F7-5C3C25ABFF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3723" y="5835835"/>
            <a:ext cx="1698968" cy="788578"/>
          </a:xfrm>
          <a:prstGeom prst="rect">
            <a:avLst/>
          </a:prstGeom>
        </p:spPr>
      </p:pic>
      <p:pic>
        <p:nvPicPr>
          <p:cNvPr id="1026" name="Picture 2" descr="Town Street">
            <a:extLst>
              <a:ext uri="{FF2B5EF4-FFF2-40B4-BE49-F238E27FC236}">
                <a16:creationId xmlns:a16="http://schemas.microsoft.com/office/drawing/2014/main" id="{829D5B50-9AB3-4BBF-8D55-5C8AAB29D441}"/>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133202" y="1423929"/>
            <a:ext cx="4184650" cy="224148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508C0608-6A73-4BD6-B0AE-297F904D87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96850" y="3930336"/>
            <a:ext cx="4121002" cy="231806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National Community Development Association | Washington D.C. DC">
            <a:extLst>
              <a:ext uri="{FF2B5EF4-FFF2-40B4-BE49-F238E27FC236}">
                <a16:creationId xmlns:a16="http://schemas.microsoft.com/office/drawing/2014/main" id="{CEB4A069-97A0-44D7-9951-53463FF708A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72965" y="5414985"/>
            <a:ext cx="1252751" cy="1252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20348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FCEC694-9FF3-449B-8F33-0E54676F3187}"/>
              </a:ext>
            </a:extLst>
          </p:cNvPr>
          <p:cNvSpPr>
            <a:spLocks noGrp="1"/>
          </p:cNvSpPr>
          <p:nvPr>
            <p:ph type="title"/>
          </p:nvPr>
        </p:nvSpPr>
        <p:spPr/>
        <p:txBody>
          <a:bodyPr/>
          <a:lstStyle/>
          <a:p>
            <a:r>
              <a:rPr lang="en-US" dirty="0"/>
              <a:t>Nelson Park Apartments</a:t>
            </a:r>
          </a:p>
        </p:txBody>
      </p:sp>
      <p:sp>
        <p:nvSpPr>
          <p:cNvPr id="7" name="Content Placeholder 6">
            <a:extLst>
              <a:ext uri="{FF2B5EF4-FFF2-40B4-BE49-F238E27FC236}">
                <a16:creationId xmlns:a16="http://schemas.microsoft.com/office/drawing/2014/main" id="{9DF00461-9288-4A20-B356-FDC490C85FB5}"/>
              </a:ext>
            </a:extLst>
          </p:cNvPr>
          <p:cNvSpPr>
            <a:spLocks noGrp="1"/>
          </p:cNvSpPr>
          <p:nvPr>
            <p:ph sz="half" idx="2"/>
          </p:nvPr>
        </p:nvSpPr>
        <p:spPr/>
        <p:txBody>
          <a:bodyPr>
            <a:normAutofit lnSpcReduction="10000"/>
          </a:bodyPr>
          <a:lstStyle/>
          <a:p>
            <a:r>
              <a:rPr lang="en-US" dirty="0"/>
              <a:t>177 unit project based Section 8 property</a:t>
            </a:r>
          </a:p>
          <a:p>
            <a:r>
              <a:rPr lang="en-US" dirty="0"/>
              <a:t>Originally constructed in 1958, rehabbed in 1980 </a:t>
            </a:r>
          </a:p>
          <a:p>
            <a:r>
              <a:rPr lang="en-US" dirty="0"/>
              <a:t>In a two year period - 2016-2018- five murders occurred on site along with multiple incidents of violent crime.</a:t>
            </a:r>
          </a:p>
          <a:p>
            <a:r>
              <a:rPr lang="en-US" dirty="0"/>
              <a:t>The high number of violent crimes as well as concerns around physical conditions caught the attention of Columbus City Attorney Zach Klein and the Property Action Team</a:t>
            </a:r>
          </a:p>
          <a:p>
            <a:endParaRPr lang="en-US" dirty="0"/>
          </a:p>
        </p:txBody>
      </p:sp>
      <p:sp>
        <p:nvSpPr>
          <p:cNvPr id="4" name="Slide Number Placeholder 3">
            <a:extLst>
              <a:ext uri="{FF2B5EF4-FFF2-40B4-BE49-F238E27FC236}">
                <a16:creationId xmlns:a16="http://schemas.microsoft.com/office/drawing/2014/main" id="{AC8195E4-137D-4594-AA0A-995116CE92BF}"/>
              </a:ext>
            </a:extLst>
          </p:cNvPr>
          <p:cNvSpPr>
            <a:spLocks noGrp="1"/>
          </p:cNvSpPr>
          <p:nvPr>
            <p:ph type="sldNum" sz="quarter" idx="12"/>
          </p:nvPr>
        </p:nvSpPr>
        <p:spPr/>
        <p:txBody>
          <a:bodyPr/>
          <a:lstStyle/>
          <a:p>
            <a:fld id="{2CF8FB2B-0834-4E69-81CF-5D187DC0C246}" type="slidenum">
              <a:rPr lang="en-US" smtClean="0"/>
              <a:t>4</a:t>
            </a:fld>
            <a:endParaRPr lang="en-US"/>
          </a:p>
        </p:txBody>
      </p:sp>
      <p:pic>
        <p:nvPicPr>
          <p:cNvPr id="1026" name="Picture 2">
            <a:extLst>
              <a:ext uri="{FF2B5EF4-FFF2-40B4-BE49-F238E27FC236}">
                <a16:creationId xmlns:a16="http://schemas.microsoft.com/office/drawing/2014/main" id="{14EBA1CB-DC5A-4AF8-8EB4-3DA52996A063}"/>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677863" y="2672886"/>
            <a:ext cx="4183062" cy="285684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A logo for a company&#10;&#10;Description automatically generated">
            <a:extLst>
              <a:ext uri="{FF2B5EF4-FFF2-40B4-BE49-F238E27FC236}">
                <a16:creationId xmlns:a16="http://schemas.microsoft.com/office/drawing/2014/main" id="{1958F6BB-C381-423D-AA1E-4F50E7860A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723" y="5835835"/>
            <a:ext cx="1698968" cy="788578"/>
          </a:xfrm>
          <a:prstGeom prst="rect">
            <a:avLst/>
          </a:prstGeom>
        </p:spPr>
      </p:pic>
      <p:pic>
        <p:nvPicPr>
          <p:cNvPr id="8" name="Picture 2" descr="National Community Development Association | Washington D.C. DC">
            <a:extLst>
              <a:ext uri="{FF2B5EF4-FFF2-40B4-BE49-F238E27FC236}">
                <a16:creationId xmlns:a16="http://schemas.microsoft.com/office/drawing/2014/main" id="{3A40FED0-E9A3-4732-A035-4EF2A4B0A7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72965" y="5414985"/>
            <a:ext cx="1252751" cy="1252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28713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E79CD-5ED3-4178-B977-97B9AF6C9577}"/>
              </a:ext>
            </a:extLst>
          </p:cNvPr>
          <p:cNvSpPr>
            <a:spLocks noGrp="1"/>
          </p:cNvSpPr>
          <p:nvPr>
            <p:ph type="title"/>
          </p:nvPr>
        </p:nvSpPr>
        <p:spPr/>
        <p:txBody>
          <a:bodyPr/>
          <a:lstStyle/>
          <a:p>
            <a:r>
              <a:rPr lang="en-US" dirty="0"/>
              <a:t>City Attorney Property Action Team</a:t>
            </a:r>
          </a:p>
        </p:txBody>
      </p:sp>
      <p:sp>
        <p:nvSpPr>
          <p:cNvPr id="3" name="Content Placeholder 2">
            <a:extLst>
              <a:ext uri="{FF2B5EF4-FFF2-40B4-BE49-F238E27FC236}">
                <a16:creationId xmlns:a16="http://schemas.microsoft.com/office/drawing/2014/main" id="{38B76453-A740-4F21-BE90-71754023D16D}"/>
              </a:ext>
            </a:extLst>
          </p:cNvPr>
          <p:cNvSpPr>
            <a:spLocks noGrp="1"/>
          </p:cNvSpPr>
          <p:nvPr>
            <p:ph sz="half" idx="1"/>
          </p:nvPr>
        </p:nvSpPr>
        <p:spPr>
          <a:xfrm>
            <a:off x="677334" y="1543574"/>
            <a:ext cx="4184035" cy="4497787"/>
          </a:xfrm>
        </p:spPr>
        <p:txBody>
          <a:bodyPr>
            <a:normAutofit fontScale="92500" lnSpcReduction="20000"/>
          </a:bodyPr>
          <a:lstStyle/>
          <a:p>
            <a:r>
              <a:rPr lang="en-US" dirty="0"/>
              <a:t>Can file court case to have a property declared a public nuisance</a:t>
            </a:r>
          </a:p>
          <a:p>
            <a:r>
              <a:rPr lang="en-US" dirty="0"/>
              <a:t>If the nuisance isn’t abated, the property can go into receivership </a:t>
            </a:r>
          </a:p>
          <a:p>
            <a:r>
              <a:rPr lang="en-US" dirty="0"/>
              <a:t>A receiver will address physical issues of the property and position it for sale</a:t>
            </a:r>
          </a:p>
          <a:p>
            <a:r>
              <a:rPr lang="en-US" dirty="0"/>
              <a:t>Currently , two properties have been placed into receivership</a:t>
            </a:r>
          </a:p>
        </p:txBody>
      </p:sp>
      <p:sp>
        <p:nvSpPr>
          <p:cNvPr id="4" name="Content Placeholder 3">
            <a:extLst>
              <a:ext uri="{FF2B5EF4-FFF2-40B4-BE49-F238E27FC236}">
                <a16:creationId xmlns:a16="http://schemas.microsoft.com/office/drawing/2014/main" id="{F8E9298B-EAFB-43E4-834D-A171B97CE590}"/>
              </a:ext>
            </a:extLst>
          </p:cNvPr>
          <p:cNvSpPr>
            <a:spLocks noGrp="1"/>
          </p:cNvSpPr>
          <p:nvPr>
            <p:ph sz="half" idx="2"/>
          </p:nvPr>
        </p:nvSpPr>
        <p:spPr>
          <a:xfrm>
            <a:off x="5089970" y="1543575"/>
            <a:ext cx="4184034" cy="4497788"/>
          </a:xfrm>
        </p:spPr>
        <p:txBody>
          <a:bodyPr>
            <a:normAutofit fontScale="92500" lnSpcReduction="20000"/>
          </a:bodyPr>
          <a:lstStyle/>
          <a:p>
            <a:r>
              <a:rPr lang="en-US" dirty="0"/>
              <a:t>Property Action Team Approach – regular meetings on site</a:t>
            </a:r>
          </a:p>
          <a:p>
            <a:pPr lvl="1"/>
            <a:r>
              <a:rPr lang="en-US" dirty="0"/>
              <a:t>Crime – Police and Fire</a:t>
            </a:r>
          </a:p>
          <a:p>
            <a:pPr lvl="1"/>
            <a:r>
              <a:rPr lang="en-US" dirty="0"/>
              <a:t>Physical Conditions – Code Enforcement, Refuse</a:t>
            </a:r>
          </a:p>
          <a:p>
            <a:pPr lvl="1"/>
            <a:r>
              <a:rPr lang="en-US" dirty="0"/>
              <a:t>Community Engagement – One attorney in the office has specialized in finding organizations to assist residents with needs; Each Columbus neighborhood has a Neighborhood Liaison and they work to identify resources for the community</a:t>
            </a:r>
          </a:p>
          <a:p>
            <a:pPr lvl="1"/>
            <a:r>
              <a:rPr lang="en-US" dirty="0"/>
              <a:t>City Housing Staff – reach out to HUD and OHFA, for those who want to rehabilitate, work with them on a plan</a:t>
            </a:r>
          </a:p>
          <a:p>
            <a:pPr lvl="1"/>
            <a:r>
              <a:rPr lang="en-US" dirty="0"/>
              <a:t>Engage HUD and OHFA when needed – important to have HUD at the table – do not want to see Section 8 contract abated if at all possible</a:t>
            </a:r>
          </a:p>
        </p:txBody>
      </p:sp>
      <p:sp>
        <p:nvSpPr>
          <p:cNvPr id="5" name="Slide Number Placeholder 4">
            <a:extLst>
              <a:ext uri="{FF2B5EF4-FFF2-40B4-BE49-F238E27FC236}">
                <a16:creationId xmlns:a16="http://schemas.microsoft.com/office/drawing/2014/main" id="{06636D65-D085-427C-9E92-0FF94E4F37FB}"/>
              </a:ext>
            </a:extLst>
          </p:cNvPr>
          <p:cNvSpPr>
            <a:spLocks noGrp="1"/>
          </p:cNvSpPr>
          <p:nvPr>
            <p:ph type="sldNum" sz="quarter" idx="12"/>
          </p:nvPr>
        </p:nvSpPr>
        <p:spPr/>
        <p:txBody>
          <a:bodyPr/>
          <a:lstStyle/>
          <a:p>
            <a:fld id="{2CF8FB2B-0834-4E69-81CF-5D187DC0C246}" type="slidenum">
              <a:rPr lang="en-US" smtClean="0"/>
              <a:t>5</a:t>
            </a:fld>
            <a:endParaRPr lang="en-US"/>
          </a:p>
        </p:txBody>
      </p:sp>
      <p:pic>
        <p:nvPicPr>
          <p:cNvPr id="6" name="Picture 5" descr="A logo for a company&#10;&#10;Description automatically generated">
            <a:extLst>
              <a:ext uri="{FF2B5EF4-FFF2-40B4-BE49-F238E27FC236}">
                <a16:creationId xmlns:a16="http://schemas.microsoft.com/office/drawing/2014/main" id="{56356DE3-1D79-4379-976F-F01486AF8C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3723" y="5835835"/>
            <a:ext cx="1698968" cy="788578"/>
          </a:xfrm>
          <a:prstGeom prst="rect">
            <a:avLst/>
          </a:prstGeom>
        </p:spPr>
      </p:pic>
      <p:pic>
        <p:nvPicPr>
          <p:cNvPr id="8" name="Picture 7">
            <a:extLst>
              <a:ext uri="{FF2B5EF4-FFF2-40B4-BE49-F238E27FC236}">
                <a16:creationId xmlns:a16="http://schemas.microsoft.com/office/drawing/2014/main" id="{40641953-A81D-4466-98BE-AD3746974A6D}"/>
              </a:ext>
            </a:extLst>
          </p:cNvPr>
          <p:cNvPicPr>
            <a:picLocks noChangeAspect="1"/>
          </p:cNvPicPr>
          <p:nvPr/>
        </p:nvPicPr>
        <p:blipFill>
          <a:blip r:embed="rId3"/>
          <a:stretch>
            <a:fillRect/>
          </a:stretch>
        </p:blipFill>
        <p:spPr>
          <a:xfrm>
            <a:off x="1095195" y="4327214"/>
            <a:ext cx="2884321" cy="1622431"/>
          </a:xfrm>
          <a:prstGeom prst="rect">
            <a:avLst/>
          </a:prstGeom>
        </p:spPr>
      </p:pic>
      <p:pic>
        <p:nvPicPr>
          <p:cNvPr id="9" name="Picture 2" descr="National Community Development Association | Washington D.C. DC">
            <a:extLst>
              <a:ext uri="{FF2B5EF4-FFF2-40B4-BE49-F238E27FC236}">
                <a16:creationId xmlns:a16="http://schemas.microsoft.com/office/drawing/2014/main" id="{A360B416-EE84-460B-B3B6-9DFFB842C33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72965" y="5414985"/>
            <a:ext cx="1252751" cy="1252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73628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0BE214E-1A71-490D-9532-DF00EB8F2166}"/>
              </a:ext>
            </a:extLst>
          </p:cNvPr>
          <p:cNvSpPr>
            <a:spLocks noGrp="1"/>
          </p:cNvSpPr>
          <p:nvPr>
            <p:ph type="title"/>
          </p:nvPr>
        </p:nvSpPr>
        <p:spPr/>
        <p:txBody>
          <a:bodyPr/>
          <a:lstStyle/>
          <a:p>
            <a:r>
              <a:rPr lang="en-US" dirty="0"/>
              <a:t>Nelson Park Apartment Response</a:t>
            </a:r>
          </a:p>
        </p:txBody>
      </p:sp>
      <p:sp>
        <p:nvSpPr>
          <p:cNvPr id="7" name="Content Placeholder 6">
            <a:extLst>
              <a:ext uri="{FF2B5EF4-FFF2-40B4-BE49-F238E27FC236}">
                <a16:creationId xmlns:a16="http://schemas.microsoft.com/office/drawing/2014/main" id="{5DE79A3D-EFD6-41FB-BA03-4A17A168A0B0}"/>
              </a:ext>
            </a:extLst>
          </p:cNvPr>
          <p:cNvSpPr>
            <a:spLocks noGrp="1"/>
          </p:cNvSpPr>
          <p:nvPr>
            <p:ph sz="half" idx="1"/>
          </p:nvPr>
        </p:nvSpPr>
        <p:spPr>
          <a:xfrm>
            <a:off x="677334" y="1593908"/>
            <a:ext cx="4184035" cy="4332359"/>
          </a:xfrm>
        </p:spPr>
        <p:txBody>
          <a:bodyPr>
            <a:normAutofit fontScale="85000" lnSpcReduction="10000"/>
          </a:bodyPr>
          <a:lstStyle/>
          <a:p>
            <a:r>
              <a:rPr lang="en-US" dirty="0"/>
              <a:t>Agreed to a safety assessment by Columbus police: Police made recommendations for improvements to the site – better lighting, special duty police and private security, security cameras that can be accessed by police</a:t>
            </a:r>
          </a:p>
          <a:p>
            <a:r>
              <a:rPr lang="en-US" dirty="0"/>
              <a:t>Review of site by the Refuse Division: Are there sufficient dumpsters?  Is trash pickup schedule appropriately?  Can other changes be made to improve appearance?</a:t>
            </a:r>
          </a:p>
          <a:p>
            <a:r>
              <a:rPr lang="en-US" dirty="0"/>
              <a:t>Pro-active Code Enforcement (PACE) – unit by unit, building by building code enforcement inspections to determine all issues that the property is facing</a:t>
            </a:r>
          </a:p>
          <a:p>
            <a:r>
              <a:rPr lang="en-US" dirty="0"/>
              <a:t>Desire by ownership to recapitalize and reposition the property</a:t>
            </a:r>
          </a:p>
        </p:txBody>
      </p:sp>
      <p:sp>
        <p:nvSpPr>
          <p:cNvPr id="5" name="Slide Number Placeholder 4">
            <a:extLst>
              <a:ext uri="{FF2B5EF4-FFF2-40B4-BE49-F238E27FC236}">
                <a16:creationId xmlns:a16="http://schemas.microsoft.com/office/drawing/2014/main" id="{EF85A0B7-8F34-45A9-8ADA-8A4E60F0AFAD}"/>
              </a:ext>
            </a:extLst>
          </p:cNvPr>
          <p:cNvSpPr>
            <a:spLocks noGrp="1"/>
          </p:cNvSpPr>
          <p:nvPr>
            <p:ph type="sldNum" sz="quarter" idx="12"/>
          </p:nvPr>
        </p:nvSpPr>
        <p:spPr/>
        <p:txBody>
          <a:bodyPr/>
          <a:lstStyle/>
          <a:p>
            <a:fld id="{2CF8FB2B-0834-4E69-81CF-5D187DC0C246}" type="slidenum">
              <a:rPr lang="en-US" smtClean="0"/>
              <a:t>6</a:t>
            </a:fld>
            <a:endParaRPr lang="en-US"/>
          </a:p>
        </p:txBody>
      </p:sp>
      <p:pic>
        <p:nvPicPr>
          <p:cNvPr id="8" name="Picture 7" descr="A logo for a company&#10;&#10;Description automatically generated">
            <a:extLst>
              <a:ext uri="{FF2B5EF4-FFF2-40B4-BE49-F238E27FC236}">
                <a16:creationId xmlns:a16="http://schemas.microsoft.com/office/drawing/2014/main" id="{D445ADAF-98F1-4337-85F6-2BFCAA218B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3723" y="5835835"/>
            <a:ext cx="1698968" cy="788578"/>
          </a:xfrm>
          <a:prstGeom prst="rect">
            <a:avLst/>
          </a:prstGeom>
        </p:spPr>
      </p:pic>
      <p:pic>
        <p:nvPicPr>
          <p:cNvPr id="1026" name="Picture 2" descr="The Columbus Dispatch">
            <a:extLst>
              <a:ext uri="{FF2B5EF4-FFF2-40B4-BE49-F238E27FC236}">
                <a16:creationId xmlns:a16="http://schemas.microsoft.com/office/drawing/2014/main" id="{0A3BF117-DD34-474A-B7E6-506C7541F9C0}"/>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817441" y="2944537"/>
            <a:ext cx="3318432" cy="187159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National Community Development Association | Washington D.C. DC">
            <a:extLst>
              <a:ext uri="{FF2B5EF4-FFF2-40B4-BE49-F238E27FC236}">
                <a16:creationId xmlns:a16="http://schemas.microsoft.com/office/drawing/2014/main" id="{DE4CF7DB-B1C5-4B9C-8F2A-667A7C7A8A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72965" y="5414985"/>
            <a:ext cx="1252751" cy="1252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54842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91507-BE35-4DC9-9EB8-F03910C8AFA8}"/>
              </a:ext>
            </a:extLst>
          </p:cNvPr>
          <p:cNvSpPr>
            <a:spLocks noGrp="1"/>
          </p:cNvSpPr>
          <p:nvPr>
            <p:ph type="title"/>
          </p:nvPr>
        </p:nvSpPr>
        <p:spPr/>
        <p:txBody>
          <a:bodyPr/>
          <a:lstStyle/>
          <a:p>
            <a:r>
              <a:rPr lang="en-US" dirty="0"/>
              <a:t>Redevelopment Proposal</a:t>
            </a:r>
          </a:p>
        </p:txBody>
      </p:sp>
      <p:sp>
        <p:nvSpPr>
          <p:cNvPr id="3" name="Content Placeholder 2">
            <a:extLst>
              <a:ext uri="{FF2B5EF4-FFF2-40B4-BE49-F238E27FC236}">
                <a16:creationId xmlns:a16="http://schemas.microsoft.com/office/drawing/2014/main" id="{1C2F160E-F0E6-416C-8377-80EB48CA6768}"/>
              </a:ext>
            </a:extLst>
          </p:cNvPr>
          <p:cNvSpPr>
            <a:spLocks noGrp="1"/>
          </p:cNvSpPr>
          <p:nvPr>
            <p:ph idx="1"/>
          </p:nvPr>
        </p:nvSpPr>
        <p:spPr>
          <a:xfrm>
            <a:off x="677334" y="1778467"/>
            <a:ext cx="8596668" cy="3766656"/>
          </a:xfrm>
        </p:spPr>
        <p:txBody>
          <a:bodyPr/>
          <a:lstStyle/>
          <a:p>
            <a:r>
              <a:rPr lang="en-US" dirty="0"/>
              <a:t>Reduce number of buildings from 47 to 41, Reduce number of units from 177 to 137 maintaining more of the 1 bedroom senior units than the larger family units.  There are significant vacancies at the present time but all tenants will be given the option of taking a voucher to live elsewhere.</a:t>
            </a:r>
          </a:p>
          <a:p>
            <a:r>
              <a:rPr lang="en-US" dirty="0"/>
              <a:t>Transfer Section 8 contract to another property (also in Columbus) due to very low rents (an 8(bb) transaction).  FYI the original transfer  of Section 8 authority occurred to facilitate redevelopment of a large scattered site portfolio in Columbus.</a:t>
            </a:r>
          </a:p>
          <a:p>
            <a:r>
              <a:rPr lang="en-US" dirty="0"/>
              <a:t>Obtain project based vouchers from Columbus Metropolitan Housing Authority</a:t>
            </a:r>
          </a:p>
          <a:p>
            <a:r>
              <a:rPr lang="en-US" dirty="0"/>
              <a:t>Construct a new management office and community center</a:t>
            </a:r>
          </a:p>
          <a:p>
            <a:endParaRPr lang="en-US" dirty="0"/>
          </a:p>
        </p:txBody>
      </p:sp>
      <p:sp>
        <p:nvSpPr>
          <p:cNvPr id="4" name="Slide Number Placeholder 3">
            <a:extLst>
              <a:ext uri="{FF2B5EF4-FFF2-40B4-BE49-F238E27FC236}">
                <a16:creationId xmlns:a16="http://schemas.microsoft.com/office/drawing/2014/main" id="{29A5875C-031E-4CEA-A043-5F5BED0865A5}"/>
              </a:ext>
            </a:extLst>
          </p:cNvPr>
          <p:cNvSpPr>
            <a:spLocks noGrp="1"/>
          </p:cNvSpPr>
          <p:nvPr>
            <p:ph type="sldNum" sz="quarter" idx="12"/>
          </p:nvPr>
        </p:nvSpPr>
        <p:spPr/>
        <p:txBody>
          <a:bodyPr/>
          <a:lstStyle/>
          <a:p>
            <a:fld id="{2CF8FB2B-0834-4E69-81CF-5D187DC0C246}" type="slidenum">
              <a:rPr lang="en-US" smtClean="0"/>
              <a:t>7</a:t>
            </a:fld>
            <a:endParaRPr lang="en-US"/>
          </a:p>
        </p:txBody>
      </p:sp>
      <p:pic>
        <p:nvPicPr>
          <p:cNvPr id="5" name="Picture 4" descr="A logo for a company&#10;&#10;Description automatically generated">
            <a:extLst>
              <a:ext uri="{FF2B5EF4-FFF2-40B4-BE49-F238E27FC236}">
                <a16:creationId xmlns:a16="http://schemas.microsoft.com/office/drawing/2014/main" id="{C894AEB2-B3C4-4770-BB68-8B304ECA71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3723" y="5835835"/>
            <a:ext cx="1698968" cy="788578"/>
          </a:xfrm>
          <a:prstGeom prst="rect">
            <a:avLst/>
          </a:prstGeom>
        </p:spPr>
      </p:pic>
      <p:pic>
        <p:nvPicPr>
          <p:cNvPr id="6" name="Picture 2" descr="National Community Development Association | Washington D.C. DC">
            <a:extLst>
              <a:ext uri="{FF2B5EF4-FFF2-40B4-BE49-F238E27FC236}">
                <a16:creationId xmlns:a16="http://schemas.microsoft.com/office/drawing/2014/main" id="{792F1967-DE90-4CB5-A46C-AC870C9770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72965" y="5414985"/>
            <a:ext cx="1252751" cy="1252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80992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88988-DF88-418A-A0BF-7D060AF3E74F}"/>
              </a:ext>
            </a:extLst>
          </p:cNvPr>
          <p:cNvSpPr>
            <a:spLocks noGrp="1"/>
          </p:cNvSpPr>
          <p:nvPr>
            <p:ph type="title"/>
          </p:nvPr>
        </p:nvSpPr>
        <p:spPr/>
        <p:txBody>
          <a:bodyPr/>
          <a:lstStyle/>
          <a:p>
            <a:r>
              <a:rPr lang="en-US" dirty="0"/>
              <a:t>Challenges Along the Way</a:t>
            </a:r>
          </a:p>
        </p:txBody>
      </p:sp>
      <p:sp>
        <p:nvSpPr>
          <p:cNvPr id="3" name="Content Placeholder 2">
            <a:extLst>
              <a:ext uri="{FF2B5EF4-FFF2-40B4-BE49-F238E27FC236}">
                <a16:creationId xmlns:a16="http://schemas.microsoft.com/office/drawing/2014/main" id="{0DD14855-0CA1-4CB1-8F0E-B4DC9C1E0149}"/>
              </a:ext>
            </a:extLst>
          </p:cNvPr>
          <p:cNvSpPr>
            <a:spLocks noGrp="1"/>
          </p:cNvSpPr>
          <p:nvPr>
            <p:ph idx="1"/>
          </p:nvPr>
        </p:nvSpPr>
        <p:spPr>
          <a:xfrm>
            <a:off x="677334" y="1551963"/>
            <a:ext cx="8596668" cy="4085439"/>
          </a:xfrm>
        </p:spPr>
        <p:txBody>
          <a:bodyPr/>
          <a:lstStyle/>
          <a:p>
            <a:r>
              <a:rPr lang="en-US" dirty="0"/>
              <a:t>The age of the existing buildings means that they are historic.  Efforts to reconfigure the site were limited because SHPO did not want the new management office and community center to be in the center of the development.</a:t>
            </a:r>
          </a:p>
          <a:p>
            <a:r>
              <a:rPr lang="en-US" dirty="0"/>
              <a:t>Moving the project based Section 8 assistance means having to pay a HUD soft loan of $3,196,516 – lack of HUD flexibility in these instances is very counter-productive to redevelopment efforts.</a:t>
            </a:r>
          </a:p>
          <a:p>
            <a:r>
              <a:rPr lang="en-US" dirty="0"/>
              <a:t>HUD approvals for moving the project based Section 8 assistance and approved an FHA 221(d)(3) loan have been very slow.  Davis Bacon wage rates will be required.</a:t>
            </a:r>
          </a:p>
          <a:p>
            <a:r>
              <a:rPr lang="en-US" dirty="0"/>
              <a:t>Rapidly increasing costs continue to create financial gaps for completing the project.</a:t>
            </a:r>
          </a:p>
        </p:txBody>
      </p:sp>
      <p:sp>
        <p:nvSpPr>
          <p:cNvPr id="4" name="Slide Number Placeholder 3">
            <a:extLst>
              <a:ext uri="{FF2B5EF4-FFF2-40B4-BE49-F238E27FC236}">
                <a16:creationId xmlns:a16="http://schemas.microsoft.com/office/drawing/2014/main" id="{6EF6C35B-4D8D-4801-BE79-B63A7498A1C0}"/>
              </a:ext>
            </a:extLst>
          </p:cNvPr>
          <p:cNvSpPr>
            <a:spLocks noGrp="1"/>
          </p:cNvSpPr>
          <p:nvPr>
            <p:ph type="sldNum" sz="quarter" idx="12"/>
          </p:nvPr>
        </p:nvSpPr>
        <p:spPr/>
        <p:txBody>
          <a:bodyPr/>
          <a:lstStyle/>
          <a:p>
            <a:fld id="{2CF8FB2B-0834-4E69-81CF-5D187DC0C246}" type="slidenum">
              <a:rPr lang="en-US" smtClean="0"/>
              <a:t>8</a:t>
            </a:fld>
            <a:endParaRPr lang="en-US"/>
          </a:p>
        </p:txBody>
      </p:sp>
      <p:pic>
        <p:nvPicPr>
          <p:cNvPr id="5" name="Picture 4" descr="A logo for a company&#10;&#10;Description automatically generated">
            <a:extLst>
              <a:ext uri="{FF2B5EF4-FFF2-40B4-BE49-F238E27FC236}">
                <a16:creationId xmlns:a16="http://schemas.microsoft.com/office/drawing/2014/main" id="{3C5EC46E-53F1-4B2A-814A-07C375DB7B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3723" y="5835835"/>
            <a:ext cx="1698968" cy="788578"/>
          </a:xfrm>
          <a:prstGeom prst="rect">
            <a:avLst/>
          </a:prstGeom>
        </p:spPr>
      </p:pic>
      <p:pic>
        <p:nvPicPr>
          <p:cNvPr id="6" name="Picture 2" descr="National Community Development Association | Washington D.C. DC">
            <a:extLst>
              <a:ext uri="{FF2B5EF4-FFF2-40B4-BE49-F238E27FC236}">
                <a16:creationId xmlns:a16="http://schemas.microsoft.com/office/drawing/2014/main" id="{1CFB1A77-E298-4557-9F93-ADFF9909D6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72965" y="5414985"/>
            <a:ext cx="1252751" cy="1252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23625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4E7B3-A272-4BBF-9A4F-18176022EA95}"/>
              </a:ext>
            </a:extLst>
          </p:cNvPr>
          <p:cNvSpPr>
            <a:spLocks noGrp="1"/>
          </p:cNvSpPr>
          <p:nvPr>
            <p:ph type="title"/>
          </p:nvPr>
        </p:nvSpPr>
        <p:spPr/>
        <p:txBody>
          <a:bodyPr/>
          <a:lstStyle/>
          <a:p>
            <a:r>
              <a:rPr lang="en-US" dirty="0"/>
              <a:t>Anticipated Capital Stack</a:t>
            </a:r>
          </a:p>
        </p:txBody>
      </p:sp>
      <p:sp>
        <p:nvSpPr>
          <p:cNvPr id="3" name="Content Placeholder 2">
            <a:extLst>
              <a:ext uri="{FF2B5EF4-FFF2-40B4-BE49-F238E27FC236}">
                <a16:creationId xmlns:a16="http://schemas.microsoft.com/office/drawing/2014/main" id="{91C4E127-A059-4971-BDAE-2C65AD00A3FE}"/>
              </a:ext>
            </a:extLst>
          </p:cNvPr>
          <p:cNvSpPr>
            <a:spLocks noGrp="1"/>
          </p:cNvSpPr>
          <p:nvPr>
            <p:ph idx="1"/>
          </p:nvPr>
        </p:nvSpPr>
        <p:spPr>
          <a:xfrm>
            <a:off x="677334" y="1426128"/>
            <a:ext cx="8596668" cy="4615235"/>
          </a:xfrm>
        </p:spPr>
        <p:txBody>
          <a:bodyPr>
            <a:normAutofit/>
          </a:bodyPr>
          <a:lstStyle/>
          <a:p>
            <a:r>
              <a:rPr lang="en-US" dirty="0"/>
              <a:t>FHA 221(d)(3) loan								$13,374,000</a:t>
            </a:r>
          </a:p>
          <a:p>
            <a:r>
              <a:rPr lang="en-US" dirty="0"/>
              <a:t>Gap financing State of Ohio (HOME ARP)			$4,000,000</a:t>
            </a:r>
          </a:p>
          <a:p>
            <a:r>
              <a:rPr lang="en-US" dirty="0"/>
              <a:t>Gap financing City of Columbus					$5,000,000</a:t>
            </a:r>
          </a:p>
          <a:p>
            <a:pPr marL="0" indent="0">
              <a:buNone/>
            </a:pPr>
            <a:r>
              <a:rPr lang="en-US" dirty="0"/>
              <a:t>     (HOME, HOME ARP, City Capital Funds)</a:t>
            </a:r>
          </a:p>
          <a:p>
            <a:r>
              <a:rPr lang="en-US" dirty="0"/>
              <a:t>Affordable Housing Trust CDFI Loan				$750,000</a:t>
            </a:r>
          </a:p>
          <a:p>
            <a:r>
              <a:rPr lang="en-US" dirty="0"/>
              <a:t>Interim Income								$241,646</a:t>
            </a:r>
          </a:p>
          <a:p>
            <a:r>
              <a:rPr lang="en-US" dirty="0"/>
              <a:t>Seller Note									$949,480</a:t>
            </a:r>
          </a:p>
          <a:p>
            <a:r>
              <a:rPr lang="en-US" dirty="0"/>
              <a:t>Deferred Developer Fee						$2,212,269</a:t>
            </a:r>
          </a:p>
          <a:p>
            <a:r>
              <a:rPr lang="en-US" dirty="0"/>
              <a:t>General Partner Capital						$3,500,000</a:t>
            </a:r>
          </a:p>
          <a:p>
            <a:r>
              <a:rPr lang="en-US" dirty="0"/>
              <a:t>4% LIHTC and Historic Credit Equity				</a:t>
            </a:r>
            <a:r>
              <a:rPr lang="en-US" u="sng" dirty="0"/>
              <a:t>$21,289,909</a:t>
            </a:r>
          </a:p>
          <a:p>
            <a:r>
              <a:rPr lang="en-US" dirty="0"/>
              <a:t>Total											$51,317,304</a:t>
            </a:r>
          </a:p>
          <a:p>
            <a:endParaRPr lang="en-US" dirty="0"/>
          </a:p>
        </p:txBody>
      </p:sp>
      <p:sp>
        <p:nvSpPr>
          <p:cNvPr id="4" name="Slide Number Placeholder 3">
            <a:extLst>
              <a:ext uri="{FF2B5EF4-FFF2-40B4-BE49-F238E27FC236}">
                <a16:creationId xmlns:a16="http://schemas.microsoft.com/office/drawing/2014/main" id="{F69410DD-F933-447D-8386-9E0C897297EE}"/>
              </a:ext>
            </a:extLst>
          </p:cNvPr>
          <p:cNvSpPr>
            <a:spLocks noGrp="1"/>
          </p:cNvSpPr>
          <p:nvPr>
            <p:ph type="sldNum" sz="quarter" idx="12"/>
          </p:nvPr>
        </p:nvSpPr>
        <p:spPr/>
        <p:txBody>
          <a:bodyPr/>
          <a:lstStyle/>
          <a:p>
            <a:fld id="{2CF8FB2B-0834-4E69-81CF-5D187DC0C246}" type="slidenum">
              <a:rPr lang="en-US" smtClean="0"/>
              <a:t>9</a:t>
            </a:fld>
            <a:endParaRPr lang="en-US"/>
          </a:p>
        </p:txBody>
      </p:sp>
      <p:pic>
        <p:nvPicPr>
          <p:cNvPr id="5" name="Picture 4" descr="A logo for a company&#10;&#10;Description automatically generated">
            <a:extLst>
              <a:ext uri="{FF2B5EF4-FFF2-40B4-BE49-F238E27FC236}">
                <a16:creationId xmlns:a16="http://schemas.microsoft.com/office/drawing/2014/main" id="{95CF1CE3-4E4C-4024-983B-36C0275BF7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3723" y="5835835"/>
            <a:ext cx="1698968" cy="788578"/>
          </a:xfrm>
          <a:prstGeom prst="rect">
            <a:avLst/>
          </a:prstGeom>
        </p:spPr>
      </p:pic>
      <p:pic>
        <p:nvPicPr>
          <p:cNvPr id="6" name="Picture 2" descr="National Community Development Association | Washington D.C. DC">
            <a:extLst>
              <a:ext uri="{FF2B5EF4-FFF2-40B4-BE49-F238E27FC236}">
                <a16:creationId xmlns:a16="http://schemas.microsoft.com/office/drawing/2014/main" id="{9575FEF5-4624-4476-B6B7-9A3F9217A9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72965" y="5414985"/>
            <a:ext cx="1252751" cy="1252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4891963"/>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914</TotalTime>
  <Words>1046</Words>
  <Application>Microsoft Office PowerPoint</Application>
  <PresentationFormat>Widescreen</PresentationFormat>
  <Paragraphs>80</Paragraphs>
  <Slides>11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Trebuchet MS</vt:lpstr>
      <vt:lpstr>Wingdings</vt:lpstr>
      <vt:lpstr>Wingdings 3</vt:lpstr>
      <vt:lpstr>Facet</vt:lpstr>
      <vt:lpstr>Best Practices to Preserve Affordable Housing</vt:lpstr>
      <vt:lpstr>Columbus, Ohio</vt:lpstr>
      <vt:lpstr>Columbus Housing Market</vt:lpstr>
      <vt:lpstr>Nelson Park Apartments</vt:lpstr>
      <vt:lpstr>City Attorney Property Action Team</vt:lpstr>
      <vt:lpstr>Nelson Park Apartment Response</vt:lpstr>
      <vt:lpstr>Redevelopment Proposal</vt:lpstr>
      <vt:lpstr>Challenges Along the Way</vt:lpstr>
      <vt:lpstr>Anticipated Capital Stack</vt:lpstr>
      <vt:lpstr>Other Troubled Properties in Columbus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Member/First Time Attendee Orientation</dc:title>
  <dc:creator>watson2163</dc:creator>
  <cp:lastModifiedBy>Parise, Rita R.</cp:lastModifiedBy>
  <cp:revision>72</cp:revision>
  <dcterms:created xsi:type="dcterms:W3CDTF">2020-06-19T19:41:10Z</dcterms:created>
  <dcterms:modified xsi:type="dcterms:W3CDTF">2024-06-05T19:50:42Z</dcterms:modified>
</cp:coreProperties>
</file>